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68" r:id="rId4"/>
    <p:sldMasterId id="2147483671" r:id="rId5"/>
    <p:sldMasterId id="2147483674" r:id="rId6"/>
    <p:sldMasterId id="2147483677" r:id="rId7"/>
    <p:sldMasterId id="2147483680" r:id="rId8"/>
    <p:sldMasterId id="2147483683" r:id="rId9"/>
    <p:sldMasterId id="2147483686" r:id="rId10"/>
    <p:sldMasterId id="2147483689" r:id="rId11"/>
    <p:sldMasterId id="2147483692" r:id="rId12"/>
    <p:sldMasterId id="2147483695" r:id="rId13"/>
    <p:sldMasterId id="2147483698" r:id="rId14"/>
  </p:sldMasterIdLst>
  <p:notesMasterIdLst>
    <p:notesMasterId r:id="rId17"/>
  </p:notesMasterIdLst>
  <p:handoutMasterIdLst>
    <p:handoutMasterId r:id="rId18"/>
  </p:handoutMasterIdLst>
  <p:sldIdLst>
    <p:sldId id="269" r:id="rId15"/>
    <p:sldId id="273" r:id="rId16"/>
  </p:sldIdLst>
  <p:sldSz cx="7559675" cy="1069181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17" autoAdjust="0"/>
    <p:restoredTop sz="94280" autoAdjust="0"/>
  </p:normalViewPr>
  <p:slideViewPr>
    <p:cSldViewPr snapToGrid="0">
      <p:cViewPr varScale="1">
        <p:scale>
          <a:sx n="56" d="100"/>
          <a:sy n="56" d="100"/>
        </p:scale>
        <p:origin x="2971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8E8A2F90-0F27-4E8C-832B-40867674EF35}" type="datetimeFigureOut">
              <a:rPr lang="it-IT" smtClean="0"/>
              <a:t>29/05/2024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32302BDB-44A3-409E-A1FF-5DCFD82946B3}" type="datetimeFigureOut">
              <a:rPr lang="it-IT" smtClean="0"/>
              <a:t>29/05/2024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1241425"/>
            <a:ext cx="236696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93" tIns="46197" rIns="92393" bIns="4619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7549" y="4777104"/>
            <a:ext cx="5333996" cy="3908100"/>
          </a:xfrm>
          <a:prstGeom prst="rect">
            <a:avLst/>
          </a:prstGeom>
        </p:spPr>
        <p:txBody>
          <a:bodyPr vert="horz" lIns="92393" tIns="46197" rIns="92393" bIns="4619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0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FDA7CE7-2290-4A11-AE9A-136D8C6BF32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0110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727446D-3EBE-492A-B7C1-D91EA975056D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874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754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40514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45B47F4-3BA3-44D7-BFCD-6BADE1C7AEF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841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2B84E8D8-1BEF-4FCC-A1D5-49CD86654D48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267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C9CDB94C-A2DE-4C9E-9712-1787AE4744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814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F67E1782-C7D2-4C63-8CDC-110F1B88959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0637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128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4239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6EBEC8F1-6BA1-44EC-A9F5-7862891D1176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6439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8E8D386-F5EA-48FD-AF34-1B4590040D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255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1AF2C570-5FBE-45DE-BC12-9FEEF2ED6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407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ED9DD8FB-7A70-420E-A45F-05FBD09EBDA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707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708558F-68D7-45A7-9230-3C7803DFB78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866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C2B0D57F-51D9-41EA-B7E1-B5507978C319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864953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D828045-895E-4FFC-B0D3-2A772EC6534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9267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C96AEB3-905B-4197-B829-C9D76C1F21B6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8765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877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634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081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0361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B0898B5-72EC-4D49-829C-9874C697286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7470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F9C87EC1-E468-4DEE-A990-4943599F4EDB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9362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728E085-4526-4D1E-8002-0F162236023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96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39CF49DA-089A-4D3F-B727-2817468D4B7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5722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8AB302EA-2613-4354-AC8E-D3749C77197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056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4673ED0-864C-4A46-B248-819729E9DB5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66332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BC14D417-02F4-4A6A-81FB-ACA600525EF7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64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53EE90B-B7A0-4F1A-93B4-E8D2224728BC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8169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039D2DFB-2F1D-4941-99D7-183266A8DEE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94878D7A-F986-41A7-BB8E-5166F0913C0E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956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72EACEFB-F71D-4703-A645-46CAC579585A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2083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741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E836D8E7-B473-4226-BB45-93CAD3090BB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29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8435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CDADCDEF-E304-4431-B1A0-1EB7D41F0D81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6975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144FB98B-670B-4684-B274-08EBACAC7F16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7859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7213B0F-001C-4AF5-940D-446B17D901EE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7408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3315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EF20B67-A60A-430A-9727-6708E3D33D1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1928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image" Target="../media/image9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image" Target="../media/image8.jpe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294"/>
          <p:cNvCxnSpPr/>
          <p:nvPr/>
        </p:nvCxnSpPr>
        <p:spPr>
          <a:xfrm flipH="1" flipV="1">
            <a:off x="3751257" y="2193217"/>
            <a:ext cx="1" cy="700448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pic>
        <p:nvPicPr>
          <p:cNvPr id="15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218056" y="694739"/>
            <a:ext cx="105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dirty="0">
                <a:solidFill>
                  <a:srgbClr val="EC6400"/>
                </a:solidFill>
              </a:rPr>
              <a:t>Centrala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9" name="Rectangle 144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50826" y="3612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HR i organizacije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0" name="Rectangle 145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6020" y="2153899"/>
            <a:ext cx="615600" cy="363600"/>
          </a:xfrm>
          <a:prstGeom prst="wedgeRectCallout">
            <a:avLst>
              <a:gd name="adj1" fmla="val -27765"/>
              <a:gd name="adj2" fmla="val 390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interne revizije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1" name="Rectangle 150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76563" y="3612124"/>
            <a:ext cx="615600" cy="363600"/>
          </a:xfrm>
          <a:prstGeom prst="wedgeRectCallout">
            <a:avLst>
              <a:gd name="adj1" fmla="val -37667"/>
              <a:gd name="adj2" fmla="val 49087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914180">
              <a:lnSpc>
                <a:spcPct val="80000"/>
              </a:lnSpc>
              <a:defRPr/>
            </a:pPr>
            <a:r>
              <a:rPr lang="hr-HR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Direkcija pravnih poslova</a:t>
            </a:r>
            <a:endParaRPr lang="en-US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22" name="Connettore 4 6"/>
          <p:cNvCxnSpPr>
            <a:cxnSpLocks noChangeShapeType="1"/>
            <a:stCxn id="50" idx="0"/>
          </p:cNvCxnSpPr>
          <p:nvPr/>
        </p:nvCxnSpPr>
        <p:spPr bwMode="auto">
          <a:xfrm rot="16200000" flipV="1">
            <a:off x="4567726" y="2549848"/>
            <a:ext cx="245809" cy="1878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ttore 4 319"/>
          <p:cNvCxnSpPr>
            <a:cxnSpLocks noChangeShapeType="1"/>
            <a:stCxn id="21" idx="0"/>
          </p:cNvCxnSpPr>
          <p:nvPr/>
        </p:nvCxnSpPr>
        <p:spPr bwMode="auto">
          <a:xfrm rot="16200000" flipV="1">
            <a:off x="3844907" y="3272667"/>
            <a:ext cx="245809" cy="43310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4 20"/>
          <p:cNvCxnSpPr>
            <a:cxnSpLocks noChangeShapeType="1"/>
          </p:cNvCxnSpPr>
          <p:nvPr/>
        </p:nvCxnSpPr>
        <p:spPr bwMode="auto">
          <a:xfrm rot="5400000" flipH="1" flipV="1">
            <a:off x="2611036" y="2471902"/>
            <a:ext cx="245809" cy="2034636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4 333"/>
          <p:cNvCxnSpPr>
            <a:cxnSpLocks noChangeShapeType="1"/>
            <a:stCxn id="19" idx="0"/>
          </p:cNvCxnSpPr>
          <p:nvPr/>
        </p:nvCxnSpPr>
        <p:spPr bwMode="auto">
          <a:xfrm rot="5400000" flipH="1" flipV="1">
            <a:off x="2982038" y="2842904"/>
            <a:ext cx="245809" cy="129263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4 25"/>
          <p:cNvCxnSpPr>
            <a:cxnSpLocks noChangeShapeType="1"/>
            <a:endCxn id="73" idx="0"/>
          </p:cNvCxnSpPr>
          <p:nvPr/>
        </p:nvCxnSpPr>
        <p:spPr bwMode="auto">
          <a:xfrm rot="16200000" flipH="1">
            <a:off x="3022616" y="4094956"/>
            <a:ext cx="1458224" cy="941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50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16526" y="5961825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‘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Mass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’ klijente</a:t>
            </a:r>
          </a:p>
        </p:txBody>
      </p:sp>
      <p:sp>
        <p:nvSpPr>
          <p:cNvPr id="28" name="Rettangolo 110"/>
          <p:cNvSpPr>
            <a:spLocks noChangeArrowheads="1"/>
          </p:cNvSpPr>
          <p:nvPr/>
        </p:nvSpPr>
        <p:spPr bwMode="auto">
          <a:xfrm>
            <a:off x="1296158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upravljanja, zapošljavanja,</a:t>
            </a:r>
            <a:r>
              <a:rPr kumimoji="0" lang="hr-HR" sz="45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trennga i razvoja zaposlenika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9" name="Rectangle 4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7765" y="6026685"/>
            <a:ext cx="615600" cy="363600"/>
          </a:xfrm>
          <a:prstGeom prst="wedgeRectCallout">
            <a:avLst>
              <a:gd name="adj1" fmla="val -34036"/>
              <a:gd name="adj2" fmla="val 2617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proizvode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korporativnog bankarstva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30" name="Rectangle 50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7765" y="5641986"/>
            <a:ext cx="615600" cy="363600"/>
          </a:xfrm>
          <a:prstGeom prst="wedgeRectCallout">
            <a:avLst>
              <a:gd name="adj1" fmla="val -28260"/>
              <a:gd name="adj2" fmla="val 27572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multinac.domaća preduzeća i institucionalne klijente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1" name="Rectangle 46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25643" y="6243186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planiranja i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finansijske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kontrole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2" name="Rectangle 47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80409" y="701519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finansijskih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tržišta i trgovanja s klijentima</a:t>
            </a:r>
          </a:p>
        </p:txBody>
      </p:sp>
      <p:sp>
        <p:nvSpPr>
          <p:cNvPr id="33" name="Rectangle 50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25643" y="5856371"/>
            <a:ext cx="615600" cy="363600"/>
          </a:xfrm>
          <a:prstGeom prst="wedgeRectCallout">
            <a:avLst>
              <a:gd name="adj1" fmla="val -33211"/>
              <a:gd name="adj2" fmla="val 3874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računovodstva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4" name="Rectangle 46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7637" y="527857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procjenu kreditnog rizika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5" name="Connettore 4 382"/>
          <p:cNvCxnSpPr>
            <a:cxnSpLocks noChangeShapeType="1"/>
            <a:stCxn id="29" idx="1"/>
          </p:cNvCxnSpPr>
          <p:nvPr/>
        </p:nvCxnSpPr>
        <p:spPr bwMode="auto">
          <a:xfrm rot="10800000">
            <a:off x="2505195" y="5226405"/>
            <a:ext cx="32570" cy="9820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4 384"/>
          <p:cNvCxnSpPr>
            <a:cxnSpLocks noChangeShapeType="1"/>
            <a:stCxn id="30" idx="1"/>
          </p:cNvCxnSpPr>
          <p:nvPr/>
        </p:nvCxnSpPr>
        <p:spPr bwMode="auto">
          <a:xfrm rot="10800000">
            <a:off x="2505189" y="5629230"/>
            <a:ext cx="32576" cy="19455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Rettangolo 110"/>
          <p:cNvSpPr>
            <a:spLocks noChangeArrowheads="1"/>
          </p:cNvSpPr>
          <p:nvPr/>
        </p:nvSpPr>
        <p:spPr bwMode="auto">
          <a:xfrm>
            <a:off x="2486768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organizacije i PMO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39" name="Rettangolo 110"/>
          <p:cNvSpPr>
            <a:spLocks noChangeArrowheads="1"/>
          </p:cNvSpPr>
          <p:nvPr/>
        </p:nvSpPr>
        <p:spPr bwMode="auto">
          <a:xfrm>
            <a:off x="1891313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</a:t>
            </a:r>
            <a:r>
              <a:rPr kumimoji="0" lang="hr-HR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naknada, administracije 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zaposlenika i plaćanja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40" name="Rettangolo 110"/>
          <p:cNvSpPr>
            <a:spLocks noChangeArrowheads="1"/>
          </p:cNvSpPr>
          <p:nvPr/>
        </p:nvSpPr>
        <p:spPr bwMode="auto">
          <a:xfrm>
            <a:off x="3081891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interne komunikacije i CSR</a:t>
            </a:r>
          </a:p>
        </p:txBody>
      </p:sp>
      <p:cxnSp>
        <p:nvCxnSpPr>
          <p:cNvPr id="41" name="Connettore 4 333"/>
          <p:cNvCxnSpPr>
            <a:cxnSpLocks noChangeShapeType="1"/>
            <a:stCxn id="28" idx="0"/>
            <a:endCxn id="19" idx="2"/>
          </p:cNvCxnSpPr>
          <p:nvPr/>
        </p:nvCxnSpPr>
        <p:spPr bwMode="auto">
          <a:xfrm rot="5400000" flipH="1" flipV="1">
            <a:off x="1888891" y="3652991"/>
            <a:ext cx="247002" cy="892468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ttore 4 6"/>
          <p:cNvCxnSpPr>
            <a:cxnSpLocks noChangeShapeType="1"/>
            <a:stCxn id="38" idx="0"/>
            <a:endCxn id="19" idx="2"/>
          </p:cNvCxnSpPr>
          <p:nvPr/>
        </p:nvCxnSpPr>
        <p:spPr bwMode="auto">
          <a:xfrm rot="16200000" flipV="1">
            <a:off x="2484196" y="3950154"/>
            <a:ext cx="247002" cy="29814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ttore 4 4"/>
          <p:cNvCxnSpPr>
            <a:cxnSpLocks noChangeShapeType="1"/>
            <a:stCxn id="19" idx="2"/>
            <a:endCxn id="40" idx="0"/>
          </p:cNvCxnSpPr>
          <p:nvPr/>
        </p:nvCxnSpPr>
        <p:spPr bwMode="auto">
          <a:xfrm rot="16200000" flipH="1">
            <a:off x="2781757" y="3652592"/>
            <a:ext cx="247002" cy="89326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47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7765" y="642625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poslove sa srednje velikim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preduzećima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45" name="Connettore 4 384"/>
          <p:cNvCxnSpPr>
            <a:cxnSpLocks noChangeShapeType="1"/>
            <a:stCxn id="44" idx="1"/>
          </p:cNvCxnSpPr>
          <p:nvPr/>
        </p:nvCxnSpPr>
        <p:spPr bwMode="auto">
          <a:xfrm rot="10800000">
            <a:off x="2505195" y="6027161"/>
            <a:ext cx="32570" cy="58089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4 4"/>
          <p:cNvCxnSpPr>
            <a:cxnSpLocks noChangeShapeType="1"/>
            <a:stCxn id="19" idx="2"/>
            <a:endCxn id="39" idx="0"/>
          </p:cNvCxnSpPr>
          <p:nvPr/>
        </p:nvCxnSpPr>
        <p:spPr bwMode="auto">
          <a:xfrm rot="5400000">
            <a:off x="2186469" y="3950569"/>
            <a:ext cx="247002" cy="297313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25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71880" y="1720567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Nadzorni odbor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Predsjednik</a:t>
            </a:r>
            <a:endParaRPr kumimoji="0" lang="en-US" sz="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147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360002" y="3612124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Sekretarijat Banke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2" name="Rectangle 50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17202" y="3612124"/>
            <a:ext cx="615600" cy="363600"/>
          </a:xfrm>
          <a:prstGeom prst="wedgeRectCallout">
            <a:avLst>
              <a:gd name="adj1" fmla="val -44146"/>
              <a:gd name="adj2" fmla="val 4783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PR i Marketing komunikacije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54" name="Elbow Connector 13"/>
          <p:cNvCxnSpPr>
            <a:endCxn id="52" idx="0"/>
          </p:cNvCxnSpPr>
          <p:nvPr/>
        </p:nvCxnSpPr>
        <p:spPr>
          <a:xfrm rot="16200000" flipH="1">
            <a:off x="4215226" y="2902347"/>
            <a:ext cx="245809" cy="1173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tangle 46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395523" y="663192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operativnog poslovanja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6" name="Rectangle 47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95523" y="5278575"/>
            <a:ext cx="615600" cy="363600"/>
          </a:xfrm>
          <a:prstGeom prst="wedgeRectCallout">
            <a:avLst>
              <a:gd name="adj1" fmla="val -25784"/>
              <a:gd name="adj2" fmla="val 34557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IKT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7" name="Rettangolo 371"/>
          <p:cNvSpPr>
            <a:spLocks noChangeArrowheads="1"/>
          </p:cNvSpPr>
          <p:nvPr/>
        </p:nvSpPr>
        <p:spPr bwMode="auto">
          <a:xfrm>
            <a:off x="4448408" y="566389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arhitekturu aplikacija i upravljanje</a:t>
            </a:r>
            <a:r>
              <a:rPr kumimoji="0" lang="hr-HR" sz="45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zahtjevima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8" name="Rettangolo 375"/>
          <p:cNvSpPr>
            <a:spLocks noChangeArrowheads="1"/>
          </p:cNvSpPr>
          <p:nvPr/>
        </p:nvSpPr>
        <p:spPr bwMode="auto">
          <a:xfrm>
            <a:off x="4448408" y="595354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aplikacije, infrastrukturu i telekomunikacije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9" name="Rectangle 47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95523" y="6243191"/>
            <a:ext cx="615600" cy="363600"/>
          </a:xfrm>
          <a:prstGeom prst="wedgeRectCallout">
            <a:avLst>
              <a:gd name="adj1" fmla="val -41747"/>
              <a:gd name="adj2" fmla="val 3350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Cyber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Sigurnosti i BCM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60" name="AutoShape 523"/>
          <p:cNvSpPr>
            <a:spLocks noChangeArrowheads="1"/>
          </p:cNvSpPr>
          <p:nvPr/>
        </p:nvSpPr>
        <p:spPr bwMode="gray">
          <a:xfrm>
            <a:off x="1689526" y="8240043"/>
            <a:ext cx="540000" cy="330927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Podružnice/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Filijale za stanovništvo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77" name="Connettore 4 342"/>
          <p:cNvCxnSpPr>
            <a:cxnSpLocks noChangeShapeType="1"/>
            <a:endCxn id="72" idx="0"/>
          </p:cNvCxnSpPr>
          <p:nvPr/>
        </p:nvCxnSpPr>
        <p:spPr bwMode="auto">
          <a:xfrm rot="5400000">
            <a:off x="2093375" y="3166656"/>
            <a:ext cx="1458224" cy="1857543"/>
          </a:xfrm>
          <a:prstGeom prst="bentConnector3">
            <a:avLst>
              <a:gd name="adj1" fmla="val 91315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nettore 4 339"/>
          <p:cNvCxnSpPr>
            <a:cxnSpLocks noChangeShapeType="1"/>
            <a:endCxn id="74" idx="0"/>
          </p:cNvCxnSpPr>
          <p:nvPr/>
        </p:nvCxnSpPr>
        <p:spPr bwMode="auto">
          <a:xfrm rot="5400000">
            <a:off x="2557927" y="3631208"/>
            <a:ext cx="1458224" cy="928439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nettore 4 139"/>
          <p:cNvCxnSpPr>
            <a:cxnSpLocks noChangeShapeType="1"/>
            <a:stCxn id="53" idx="1"/>
          </p:cNvCxnSpPr>
          <p:nvPr/>
        </p:nvCxnSpPr>
        <p:spPr bwMode="auto">
          <a:xfrm rot="10800000">
            <a:off x="3435957" y="5278851"/>
            <a:ext cx="31681" cy="591462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Connettore 4 139"/>
          <p:cNvCxnSpPr>
            <a:cxnSpLocks noChangeShapeType="1"/>
            <a:stCxn id="27" idx="1"/>
          </p:cNvCxnSpPr>
          <p:nvPr/>
        </p:nvCxnSpPr>
        <p:spPr bwMode="auto">
          <a:xfrm rot="10800000">
            <a:off x="1574228" y="5228299"/>
            <a:ext cx="42299" cy="91532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Connettore 4 139"/>
          <p:cNvCxnSpPr>
            <a:cxnSpLocks noChangeShapeType="1"/>
          </p:cNvCxnSpPr>
          <p:nvPr/>
        </p:nvCxnSpPr>
        <p:spPr bwMode="auto">
          <a:xfrm rot="10800000">
            <a:off x="1580360" y="5272979"/>
            <a:ext cx="26126" cy="42033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Kutni poveznik 4"/>
          <p:cNvCxnSpPr/>
          <p:nvPr/>
        </p:nvCxnSpPr>
        <p:spPr>
          <a:xfrm rot="16200000" flipH="1">
            <a:off x="1575894" y="7281495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Kutni poveznik 18"/>
          <p:cNvCxnSpPr>
            <a:endCxn id="94" idx="1"/>
          </p:cNvCxnSpPr>
          <p:nvPr/>
        </p:nvCxnSpPr>
        <p:spPr>
          <a:xfrm rot="16200000" flipH="1">
            <a:off x="1500417" y="5303035"/>
            <a:ext cx="180000" cy="3213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Rettangolo 371"/>
          <p:cNvSpPr>
            <a:spLocks noChangeArrowheads="1"/>
          </p:cNvSpPr>
          <p:nvPr/>
        </p:nvSpPr>
        <p:spPr bwMode="auto">
          <a:xfrm>
            <a:off x="1668279" y="725496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Odjel za zastupanje</a:t>
            </a:r>
            <a:r>
              <a:rPr kumimoji="0" lang="hr-HR" altLang="sr-Latn-RS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 osiguranju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0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615738" y="6353278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poslove sa malim </a:t>
            </a: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preduzećima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1" name="Rectangle 50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618476" y="6857213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‘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Affluent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’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‘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Private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’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klijente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94" name="Rettangolo 371"/>
          <p:cNvSpPr>
            <a:spLocks noChangeArrowheads="1"/>
          </p:cNvSpPr>
          <p:nvPr/>
        </p:nvSpPr>
        <p:spPr bwMode="auto">
          <a:xfrm>
            <a:off x="1606486" y="527590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zadovoljstvom i prigovorima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klijenata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8" name="Rettangolo 375"/>
          <p:cNvSpPr>
            <a:spLocks noChangeArrowheads="1"/>
          </p:cNvSpPr>
          <p:nvPr/>
        </p:nvSpPr>
        <p:spPr bwMode="auto">
          <a:xfrm>
            <a:off x="2537765" y="5277456"/>
            <a:ext cx="611810" cy="336533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upravljanje odnosima s</a:t>
            </a:r>
            <a:r>
              <a:rPr kumimoji="0" lang="hr-HR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pravnim licima (CRM) i podrška mreži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01" name="Connettore 4 377"/>
          <p:cNvCxnSpPr>
            <a:cxnSpLocks noChangeShapeType="1"/>
            <a:stCxn id="98" idx="1"/>
          </p:cNvCxnSpPr>
          <p:nvPr/>
        </p:nvCxnSpPr>
        <p:spPr bwMode="auto">
          <a:xfrm rot="10800000">
            <a:off x="2505189" y="5194657"/>
            <a:ext cx="32576" cy="25106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Kutni poveznik 11"/>
          <p:cNvCxnSpPr>
            <a:cxnSpLocks/>
            <a:stCxn id="44" idx="2"/>
            <a:endCxn id="160" idx="0"/>
          </p:cNvCxnSpPr>
          <p:nvPr/>
        </p:nvCxnSpPr>
        <p:spPr>
          <a:xfrm rot="16200000" flipH="1">
            <a:off x="2790124" y="6845300"/>
            <a:ext cx="113455" cy="257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nettore 4 126"/>
          <p:cNvCxnSpPr>
            <a:cxnSpLocks noChangeShapeType="1"/>
            <a:stCxn id="34" idx="1"/>
          </p:cNvCxnSpPr>
          <p:nvPr/>
        </p:nvCxnSpPr>
        <p:spPr bwMode="auto">
          <a:xfrm rot="10800000">
            <a:off x="3435953" y="5278575"/>
            <a:ext cx="31684" cy="1818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46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467637" y="6090261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latin typeface="Arial"/>
                <a:ea typeface="MS PGothic" pitchFamily="34" charset="-128"/>
              </a:rPr>
              <a:t>Direkcija naplate potraživanja</a:t>
            </a:r>
            <a:endParaRPr lang="en-US" sz="600" kern="0" dirty="0">
              <a:latin typeface="Arial"/>
              <a:ea typeface="MS PGothic" pitchFamily="34" charset="-128"/>
            </a:endParaRPr>
          </a:p>
        </p:txBody>
      </p:sp>
      <p:sp>
        <p:nvSpPr>
          <p:cNvPr id="117" name="Rectangle 470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467635" y="6498425"/>
            <a:ext cx="615600" cy="363600"/>
          </a:xfrm>
          <a:prstGeom prst="wedgeRectCallout">
            <a:avLst>
              <a:gd name="adj1" fmla="val -46002"/>
              <a:gd name="adj2" fmla="val 328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upravljanja rizicima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18" name="Rettangolo 371"/>
          <p:cNvSpPr>
            <a:spLocks noChangeArrowheads="1"/>
          </p:cNvSpPr>
          <p:nvPr/>
        </p:nvSpPr>
        <p:spPr bwMode="auto">
          <a:xfrm>
            <a:off x="3537726" y="718725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upravljanje </a:t>
            </a:r>
            <a:r>
              <a:rPr lang="hr-HR" sz="500" kern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nekreditnim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rizicima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19" name="Connettore 4 377"/>
          <p:cNvCxnSpPr>
            <a:cxnSpLocks noChangeShapeType="1"/>
          </p:cNvCxnSpPr>
          <p:nvPr/>
        </p:nvCxnSpPr>
        <p:spPr bwMode="auto">
          <a:xfrm rot="10800000">
            <a:off x="3507558" y="6878931"/>
            <a:ext cx="30168" cy="432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nettore 4 377"/>
          <p:cNvCxnSpPr>
            <a:cxnSpLocks noChangeShapeType="1"/>
            <a:stCxn id="121" idx="1"/>
          </p:cNvCxnSpPr>
          <p:nvPr/>
        </p:nvCxnSpPr>
        <p:spPr bwMode="auto">
          <a:xfrm rot="10800000">
            <a:off x="3507560" y="6873746"/>
            <a:ext cx="30167" cy="15533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Rettangolo 375"/>
          <p:cNvSpPr>
            <a:spLocks noChangeArrowheads="1"/>
          </p:cNvSpPr>
          <p:nvPr/>
        </p:nvSpPr>
        <p:spPr bwMode="auto">
          <a:xfrm>
            <a:off x="3537726" y="689587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praćenje i kontrolu kvalitete kreditnog</a:t>
            </a:r>
            <a:r>
              <a:rPr kumimoji="0" lang="hr-HR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500" b="0" i="0" u="none" strike="noStrike" kern="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portfolia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22" name="Connettore 4 387"/>
          <p:cNvCxnSpPr>
            <a:cxnSpLocks noChangeShapeType="1"/>
            <a:stCxn id="117" idx="1"/>
          </p:cNvCxnSpPr>
          <p:nvPr/>
        </p:nvCxnSpPr>
        <p:spPr bwMode="auto">
          <a:xfrm rot="10800000">
            <a:off x="3435963" y="5309491"/>
            <a:ext cx="31673" cy="137073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Kutni poveznik 8"/>
          <p:cNvCxnSpPr>
            <a:cxnSpLocks/>
            <a:stCxn id="73" idx="4"/>
            <a:endCxn id="115" idx="1"/>
          </p:cNvCxnSpPr>
          <p:nvPr/>
        </p:nvCxnSpPr>
        <p:spPr>
          <a:xfrm rot="16200000" flipH="1">
            <a:off x="2926844" y="5731268"/>
            <a:ext cx="1040768" cy="4081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nettore 4 351"/>
          <p:cNvCxnSpPr>
            <a:cxnSpLocks noChangeShapeType="1"/>
            <a:endCxn id="76" idx="0"/>
          </p:cNvCxnSpPr>
          <p:nvPr/>
        </p:nvCxnSpPr>
        <p:spPr bwMode="auto">
          <a:xfrm rot="16200000" flipH="1">
            <a:off x="3487754" y="3629818"/>
            <a:ext cx="1458224" cy="931217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Rettangolo 371"/>
          <p:cNvSpPr>
            <a:spLocks noChangeArrowheads="1"/>
          </p:cNvSpPr>
          <p:nvPr/>
        </p:nvSpPr>
        <p:spPr bwMode="auto">
          <a:xfrm>
            <a:off x="4448408" y="701842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podrške poslovima sa pravnim i fizičkim licima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0" name="Rettangolo 375"/>
          <p:cNvSpPr>
            <a:spLocks noChangeArrowheads="1"/>
          </p:cNvSpPr>
          <p:nvPr/>
        </p:nvSpPr>
        <p:spPr bwMode="auto">
          <a:xfrm>
            <a:off x="4448408" y="730808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podrške za poslove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finansijskih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tržišta</a:t>
            </a:r>
          </a:p>
        </p:txBody>
      </p:sp>
      <p:sp>
        <p:nvSpPr>
          <p:cNvPr id="131" name="Rettangolo 371"/>
          <p:cNvSpPr>
            <a:spLocks noChangeArrowheads="1"/>
          </p:cNvSpPr>
          <p:nvPr/>
        </p:nvSpPr>
        <p:spPr bwMode="auto">
          <a:xfrm>
            <a:off x="4448408" y="759707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platnog prometa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2" name="Rettangolo 375"/>
          <p:cNvSpPr>
            <a:spLocks noChangeArrowheads="1"/>
          </p:cNvSpPr>
          <p:nvPr/>
        </p:nvSpPr>
        <p:spPr bwMode="auto">
          <a:xfrm>
            <a:off x="4444968" y="817963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logistike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33" name="Rettangolo 375"/>
          <p:cNvSpPr>
            <a:spLocks noChangeArrowheads="1"/>
          </p:cNvSpPr>
          <p:nvPr/>
        </p:nvSpPr>
        <p:spPr bwMode="auto">
          <a:xfrm>
            <a:off x="4448408" y="78825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gotovinskog poslovanja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4" name="Connettore 4 348"/>
          <p:cNvCxnSpPr>
            <a:cxnSpLocks noChangeShapeType="1"/>
          </p:cNvCxnSpPr>
          <p:nvPr/>
        </p:nvCxnSpPr>
        <p:spPr bwMode="auto">
          <a:xfrm rot="16200000" flipH="1">
            <a:off x="3944933" y="3172555"/>
            <a:ext cx="1458224" cy="1861295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Rettangolo 371"/>
          <p:cNvSpPr>
            <a:spLocks noChangeArrowheads="1"/>
          </p:cNvSpPr>
          <p:nvPr/>
        </p:nvSpPr>
        <p:spPr bwMode="auto">
          <a:xfrm>
            <a:off x="5325643" y="52781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podacima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6" name="Rettangolo 375"/>
          <p:cNvSpPr>
            <a:spLocks noChangeArrowheads="1"/>
          </p:cNvSpPr>
          <p:nvPr/>
        </p:nvSpPr>
        <p:spPr bwMode="auto">
          <a:xfrm>
            <a:off x="5325643" y="556778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nabavke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8" name="Rectangle 470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0409" y="730571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aktivom i pasivom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9" name="Connettore 4 377"/>
          <p:cNvCxnSpPr>
            <a:cxnSpLocks noChangeShapeType="1"/>
            <a:stCxn id="130" idx="1"/>
          </p:cNvCxnSpPr>
          <p:nvPr/>
        </p:nvCxnSpPr>
        <p:spPr bwMode="auto">
          <a:xfrm rot="10800000">
            <a:off x="4419128" y="6995481"/>
            <a:ext cx="29280" cy="44580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nettore 4 377"/>
          <p:cNvCxnSpPr>
            <a:cxnSpLocks noChangeShapeType="1"/>
            <a:stCxn id="129" idx="1"/>
          </p:cNvCxnSpPr>
          <p:nvPr/>
        </p:nvCxnSpPr>
        <p:spPr bwMode="auto">
          <a:xfrm rot="10800000">
            <a:off x="4419128" y="7001247"/>
            <a:ext cx="29280" cy="1503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nettore 4 377"/>
          <p:cNvCxnSpPr>
            <a:cxnSpLocks noChangeShapeType="1"/>
            <a:stCxn id="131" idx="1"/>
          </p:cNvCxnSpPr>
          <p:nvPr/>
        </p:nvCxnSpPr>
        <p:spPr bwMode="auto">
          <a:xfrm rot="10800000">
            <a:off x="4419124" y="6994288"/>
            <a:ext cx="29284" cy="73599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nettore 4 377"/>
          <p:cNvCxnSpPr>
            <a:cxnSpLocks noChangeShapeType="1"/>
            <a:stCxn id="132" idx="1"/>
            <a:endCxn id="76" idx="4"/>
          </p:cNvCxnSpPr>
          <p:nvPr/>
        </p:nvCxnSpPr>
        <p:spPr bwMode="auto">
          <a:xfrm rot="10800000">
            <a:off x="4357096" y="5231293"/>
            <a:ext cx="87872" cy="30815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nettore 4 377"/>
          <p:cNvCxnSpPr>
            <a:cxnSpLocks noChangeShapeType="1"/>
            <a:stCxn id="133" idx="1"/>
          </p:cNvCxnSpPr>
          <p:nvPr/>
        </p:nvCxnSpPr>
        <p:spPr bwMode="auto">
          <a:xfrm rot="10800000">
            <a:off x="4419124" y="7000870"/>
            <a:ext cx="29285" cy="101486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nettore 4 377"/>
          <p:cNvCxnSpPr>
            <a:cxnSpLocks noChangeShapeType="1"/>
            <a:stCxn id="55" idx="1"/>
          </p:cNvCxnSpPr>
          <p:nvPr/>
        </p:nvCxnSpPr>
        <p:spPr bwMode="auto">
          <a:xfrm rot="10800000">
            <a:off x="4364377" y="5640537"/>
            <a:ext cx="31147" cy="117318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Connettore 4 377"/>
          <p:cNvCxnSpPr>
            <a:cxnSpLocks noChangeShapeType="1"/>
            <a:stCxn id="56" idx="1"/>
          </p:cNvCxnSpPr>
          <p:nvPr/>
        </p:nvCxnSpPr>
        <p:spPr bwMode="auto">
          <a:xfrm rot="10800000">
            <a:off x="4364373" y="5258557"/>
            <a:ext cx="31151" cy="20181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Connettore 4 126"/>
          <p:cNvCxnSpPr>
            <a:cxnSpLocks noChangeShapeType="1"/>
            <a:stCxn id="33" idx="1"/>
          </p:cNvCxnSpPr>
          <p:nvPr/>
        </p:nvCxnSpPr>
        <p:spPr bwMode="auto">
          <a:xfrm rot="10800000">
            <a:off x="5293639" y="5836577"/>
            <a:ext cx="32004" cy="2015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ttore 4 126"/>
          <p:cNvCxnSpPr>
            <a:cxnSpLocks noChangeShapeType="1"/>
            <a:stCxn id="31" idx="1"/>
          </p:cNvCxnSpPr>
          <p:nvPr/>
        </p:nvCxnSpPr>
        <p:spPr bwMode="auto">
          <a:xfrm rot="10800000">
            <a:off x="5293631" y="5836926"/>
            <a:ext cx="32012" cy="5880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ttore 4 126"/>
          <p:cNvCxnSpPr>
            <a:cxnSpLocks noChangeShapeType="1"/>
            <a:stCxn id="135" idx="1"/>
          </p:cNvCxnSpPr>
          <p:nvPr/>
        </p:nvCxnSpPr>
        <p:spPr bwMode="auto">
          <a:xfrm rot="10800000">
            <a:off x="5293623" y="5231332"/>
            <a:ext cx="32021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Connettore 4 126"/>
          <p:cNvCxnSpPr>
            <a:cxnSpLocks noChangeShapeType="1"/>
            <a:stCxn id="136" idx="1"/>
          </p:cNvCxnSpPr>
          <p:nvPr/>
        </p:nvCxnSpPr>
        <p:spPr bwMode="auto">
          <a:xfrm rot="10800000">
            <a:off x="5293613" y="5232989"/>
            <a:ext cx="32031" cy="46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Connettore 4 126"/>
          <p:cNvCxnSpPr>
            <a:cxnSpLocks noChangeShapeType="1"/>
            <a:stCxn id="137" idx="1"/>
          </p:cNvCxnSpPr>
          <p:nvPr/>
        </p:nvCxnSpPr>
        <p:spPr bwMode="auto">
          <a:xfrm rot="10800000">
            <a:off x="5293607" y="5253899"/>
            <a:ext cx="32037" cy="15547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Connettore 4 377"/>
          <p:cNvCxnSpPr>
            <a:cxnSpLocks noChangeShapeType="1"/>
            <a:stCxn id="138" idx="1"/>
          </p:cNvCxnSpPr>
          <p:nvPr/>
        </p:nvCxnSpPr>
        <p:spPr bwMode="auto">
          <a:xfrm rot="10800000">
            <a:off x="5350141" y="6994293"/>
            <a:ext cx="30268" cy="44462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Connettore 4 377"/>
          <p:cNvCxnSpPr>
            <a:cxnSpLocks noChangeShapeType="1"/>
            <a:stCxn id="32" idx="1"/>
          </p:cNvCxnSpPr>
          <p:nvPr/>
        </p:nvCxnSpPr>
        <p:spPr bwMode="auto">
          <a:xfrm rot="10800000">
            <a:off x="5350145" y="6968395"/>
            <a:ext cx="30265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Connettore 4 333"/>
          <p:cNvCxnSpPr>
            <a:cxnSpLocks noChangeShapeType="1"/>
            <a:endCxn id="48" idx="3"/>
          </p:cNvCxnSpPr>
          <p:nvPr/>
        </p:nvCxnSpPr>
        <p:spPr bwMode="auto">
          <a:xfrm rot="16200000" flipV="1">
            <a:off x="4121396" y="1966132"/>
            <a:ext cx="1655232" cy="1636752"/>
          </a:xfrm>
          <a:prstGeom prst="bentConnector2">
            <a:avLst/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57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574216" y="1956892"/>
            <a:ext cx="1797664" cy="1655232"/>
          </a:xfrm>
          <a:prstGeom prst="bentConnector3">
            <a:avLst>
              <a:gd name="adj1" fmla="val -71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219" name="Pravokutnik 3"/>
          <p:cNvSpPr/>
          <p:nvPr/>
        </p:nvSpPr>
        <p:spPr>
          <a:xfrm>
            <a:off x="191535" y="8821487"/>
            <a:ext cx="3905832" cy="116955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171450" marR="0" lvl="0" indent="-171450" algn="just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članica </a:t>
            </a:r>
            <a:r>
              <a:rPr kumimoji="0" lang="en-US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PBZ </a:t>
            </a:r>
            <a:r>
              <a:rPr kumimoji="0" lang="en-US" altLang="it-IT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Grup</a:t>
            </a: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e</a:t>
            </a:r>
          </a:p>
          <a:p>
            <a:pPr marR="0" lvl="0" algn="just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lvl="0" algn="just" defTabSz="914400"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**  Odgovoran za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: a)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nadzor i koordinaciju Sektora za IKT i operativno poslovanje i Sektora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finansija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; b)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koordinaciju Sektora za upravljanje i kontrolu rizika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 (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osim Direkcije upravljanja rizicima)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; c)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rukovodni nadzor nad Direkcijom za sprječavanje pranja novca, Direkcijom za usklađenost, Direkcijom pravnih poslova i Sekretarijatom Banke 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(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kako je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definisano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 u Aneksu 1 Pravilnika o unutarnjoj organizaciji)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.</a:t>
            </a:r>
            <a:endParaRPr lang="hr-HR" altLang="it-IT" sz="700" kern="0" dirty="0">
              <a:solidFill>
                <a:sysClr val="windowText" lastClr="000000"/>
              </a:solidFill>
              <a:latin typeface="Arial"/>
            </a:endParaRPr>
          </a:p>
          <a:p>
            <a:pPr lvl="0" algn="just" defTabSz="914400"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lvl="0" algn="just" defTabSz="914400">
              <a:defRPr/>
            </a:pP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*** Izvršni direktor Sektora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finansija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 je odgovorno lice za izvještavanje – pripremu računovodstvenih dokumenata</a:t>
            </a:r>
            <a:endParaRPr kumimoji="0" lang="en-US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244" name="Gruppo 243"/>
          <p:cNvGrpSpPr/>
          <p:nvPr/>
        </p:nvGrpSpPr>
        <p:grpSpPr>
          <a:xfrm>
            <a:off x="6271259" y="1225656"/>
            <a:ext cx="1158340" cy="666000"/>
            <a:chOff x="5826398" y="184680"/>
            <a:chExt cx="1228686" cy="706451"/>
          </a:xfrm>
        </p:grpSpPr>
        <p:sp>
          <p:nvSpPr>
            <p:cNvPr id="245" name="CasellaDiTesto 244"/>
            <p:cNvSpPr txBox="1"/>
            <p:nvPr/>
          </p:nvSpPr>
          <p:spPr>
            <a:xfrm>
              <a:off x="5826398" y="217044"/>
              <a:ext cx="492564" cy="17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  <a:r>
                <a:rPr lang="hr-HR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</a:t>
              </a:r>
              <a:endParaRPr lang="en-US" sz="5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6" name="CasellaDiTesto 245"/>
            <p:cNvSpPr txBox="1"/>
            <p:nvPr/>
          </p:nvSpPr>
          <p:spPr>
            <a:xfrm>
              <a:off x="6405921" y="666622"/>
              <a:ext cx="369731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hr-HR" sz="500" kern="0" dirty="0">
                  <a:latin typeface="Arial" panose="020B0604020202020204" pitchFamily="34" charset="0"/>
                  <a:cs typeface="Arial" panose="020B0604020202020204" pitchFamily="34" charset="0"/>
                </a:rPr>
                <a:t>Odjel</a:t>
              </a:r>
              <a:endParaRPr lang="en-US" sz="5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CasellaDiTesto 246"/>
            <p:cNvSpPr txBox="1"/>
            <p:nvPr/>
          </p:nvSpPr>
          <p:spPr>
            <a:xfrm>
              <a:off x="6405921" y="442610"/>
              <a:ext cx="560132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hr-HR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Direkcija</a:t>
              </a:r>
              <a:endPara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8" name="CasellaDiTesto 247"/>
            <p:cNvSpPr txBox="1"/>
            <p:nvPr/>
          </p:nvSpPr>
          <p:spPr>
            <a:xfrm>
              <a:off x="6405917" y="217134"/>
              <a:ext cx="649167" cy="17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hr-HR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Sektor</a:t>
              </a:r>
              <a:endPara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6260283" y="657083"/>
              <a:ext cx="216024" cy="20005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6260283" y="432797"/>
              <a:ext cx="216024" cy="200055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6260283" y="206824"/>
              <a:ext cx="216024" cy="200055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252" name="Connettore 1 153"/>
            <p:cNvCxnSpPr/>
            <p:nvPr/>
          </p:nvCxnSpPr>
          <p:spPr bwMode="auto">
            <a:xfrm>
              <a:off x="6228488" y="184680"/>
              <a:ext cx="0" cy="70645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Connettore 4 333"/>
          <p:cNvCxnSpPr>
            <a:cxnSpLocks noChangeShapeType="1"/>
          </p:cNvCxnSpPr>
          <p:nvPr/>
        </p:nvCxnSpPr>
        <p:spPr bwMode="auto">
          <a:xfrm rot="10800000">
            <a:off x="3751579" y="2309952"/>
            <a:ext cx="504441" cy="6309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284" name="Rectangle 250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370939" y="2660132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Uprava Banke</a:t>
            </a: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Predsjednik Uprave</a:t>
            </a:r>
            <a:endParaRPr kumimoji="0" lang="en-US" sz="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33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10199" y="4824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za upravljanje i kontrolu rizika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lvl="0" algn="ctr" defTabSz="781995">
              <a:lnSpc>
                <a:spcPct val="80000"/>
              </a:lnSpc>
              <a:defRPr/>
            </a:pPr>
            <a:endParaRPr lang="en-US" sz="600" kern="0" noProof="1"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53" name="Rectangle 47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467637" y="5688513"/>
            <a:ext cx="615600" cy="363600"/>
          </a:xfrm>
          <a:prstGeom prst="wedgeRectCallout">
            <a:avLst>
              <a:gd name="adj1" fmla="val -44841"/>
              <a:gd name="adj2" fmla="val 3809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analizu kreditnog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portfolia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i administracija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29" name="Connettore 4 377"/>
          <p:cNvCxnSpPr>
            <a:cxnSpLocks noChangeShapeType="1"/>
            <a:stCxn id="58" idx="1"/>
          </p:cNvCxnSpPr>
          <p:nvPr/>
        </p:nvCxnSpPr>
        <p:spPr bwMode="auto">
          <a:xfrm rot="10800000">
            <a:off x="4419138" y="5638554"/>
            <a:ext cx="29271" cy="4481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0" name="Connettore 4 377"/>
          <p:cNvCxnSpPr>
            <a:cxnSpLocks noChangeShapeType="1"/>
            <a:stCxn id="57" idx="1"/>
          </p:cNvCxnSpPr>
          <p:nvPr/>
        </p:nvCxnSpPr>
        <p:spPr bwMode="auto">
          <a:xfrm rot="10800000">
            <a:off x="4419136" y="5644320"/>
            <a:ext cx="29273" cy="15277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" name="Connettore 4 377"/>
          <p:cNvCxnSpPr>
            <a:cxnSpLocks noChangeShapeType="1"/>
            <a:stCxn id="59" idx="1"/>
          </p:cNvCxnSpPr>
          <p:nvPr/>
        </p:nvCxnSpPr>
        <p:spPr bwMode="auto">
          <a:xfrm rot="10800000">
            <a:off x="4364373" y="5236991"/>
            <a:ext cx="31151" cy="118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Rectangle 29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51715" y="4824539"/>
            <a:ext cx="684000" cy="432000"/>
          </a:xfrm>
          <a:prstGeom prst="wedgeRectCallout">
            <a:avLst>
              <a:gd name="adj1" fmla="val -44116"/>
              <a:gd name="adj2" fmla="val 47507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poslova sa stanovništvom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4" name="Rectangle 13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480819" y="4824539"/>
            <a:ext cx="684000" cy="432000"/>
          </a:xfrm>
          <a:prstGeom prst="wedgeRectCallout">
            <a:avLst>
              <a:gd name="adj1" fmla="val -44005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poslova sa pravnim licima i SME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37" name="Rectangle 464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325643" y="6626885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sredstava i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finansijskih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tržišta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75" name="Rectangle 1341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270553" y="4824539"/>
            <a:ext cx="684000" cy="432000"/>
          </a:xfrm>
          <a:prstGeom prst="wedgeRectCallout">
            <a:avLst>
              <a:gd name="adj1" fmla="val -40018"/>
              <a:gd name="adj2" fmla="val 33991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***Sektor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finansija</a:t>
            </a:r>
            <a:endParaRPr lang="hr-HR" sz="3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6" name="Rectangle 1337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340475" y="4824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za IKT i operativno poslovanje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33664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200" y="177920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9" name="Connettore 4 333"/>
          <p:cNvCxnSpPr>
            <a:cxnSpLocks noChangeShapeType="1"/>
            <a:stCxn id="117" idx="4"/>
            <a:endCxn id="48" idx="1"/>
          </p:cNvCxnSpPr>
          <p:nvPr/>
        </p:nvCxnSpPr>
        <p:spPr bwMode="auto">
          <a:xfrm rot="5400000" flipH="1">
            <a:off x="1010669" y="4318104"/>
            <a:ext cx="4842790" cy="120367"/>
          </a:xfrm>
          <a:prstGeom prst="bentConnector4">
            <a:avLst>
              <a:gd name="adj1" fmla="val -186"/>
              <a:gd name="adj2" fmla="val 2530965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58" name="Rettangolo 2"/>
          <p:cNvSpPr>
            <a:spLocks noChangeArrowheads="1"/>
          </p:cNvSpPr>
          <p:nvPr/>
        </p:nvSpPr>
        <p:spPr bwMode="auto">
          <a:xfrm>
            <a:off x="239458" y="1156139"/>
            <a:ext cx="10791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27.05.2024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160" name="AutoShape 523"/>
          <p:cNvSpPr>
            <a:spLocks noChangeArrowheads="1"/>
          </p:cNvSpPr>
          <p:nvPr/>
        </p:nvSpPr>
        <p:spPr bwMode="gray">
          <a:xfrm>
            <a:off x="2578137" y="6903314"/>
            <a:ext cx="540000" cy="330927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Podružnice/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Filijale za SME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62" name="Connettore 4 333"/>
          <p:cNvCxnSpPr>
            <a:cxnSpLocks noChangeShapeType="1"/>
            <a:stCxn id="284" idx="2"/>
            <a:endCxn id="171" idx="0"/>
          </p:cNvCxnSpPr>
          <p:nvPr/>
        </p:nvCxnSpPr>
        <p:spPr bwMode="auto">
          <a:xfrm rot="5400000">
            <a:off x="2212668" y="2066731"/>
            <a:ext cx="471599" cy="2603700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163" name="Rectangle 50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613926" y="5566125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direktne distribucijske kanale i digitalni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marketing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64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095242" y="1956892"/>
            <a:ext cx="2276638" cy="1656067"/>
          </a:xfrm>
          <a:prstGeom prst="bentConnector3">
            <a:avLst>
              <a:gd name="adj1" fmla="val 28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65" name="Connettore 4 139">
            <a:extLst>
              <a:ext uri="{FF2B5EF4-FFF2-40B4-BE49-F238E27FC236}">
                <a16:creationId xmlns:a16="http://schemas.microsoft.com/office/drawing/2014/main" id="{A860872E-8892-40DA-8828-A707CFA5EA15}"/>
              </a:ext>
            </a:extLst>
          </p:cNvPr>
          <p:cNvCxnSpPr>
            <a:cxnSpLocks noChangeShapeType="1"/>
            <a:stCxn id="91" idx="1"/>
          </p:cNvCxnSpPr>
          <p:nvPr/>
        </p:nvCxnSpPr>
        <p:spPr bwMode="auto">
          <a:xfrm rot="10800000">
            <a:off x="1571626" y="5272983"/>
            <a:ext cx="46850" cy="176603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Connettore 4 139">
            <a:extLst>
              <a:ext uri="{FF2B5EF4-FFF2-40B4-BE49-F238E27FC236}">
                <a16:creationId xmlns:a16="http://schemas.microsoft.com/office/drawing/2014/main" id="{5709D5B5-1153-4C63-8BEB-15D8A44F1777}"/>
              </a:ext>
            </a:extLst>
          </p:cNvPr>
          <p:cNvCxnSpPr>
            <a:cxnSpLocks noChangeShapeType="1"/>
            <a:stCxn id="90" idx="1"/>
          </p:cNvCxnSpPr>
          <p:nvPr/>
        </p:nvCxnSpPr>
        <p:spPr bwMode="auto">
          <a:xfrm rot="10800000">
            <a:off x="1571624" y="5284392"/>
            <a:ext cx="44115" cy="12506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Rectangle 504">
            <a:extLst>
              <a:ext uri="{FF2B5EF4-FFF2-40B4-BE49-F238E27FC236}">
                <a16:creationId xmlns:a16="http://schemas.microsoft.com/office/drawing/2014/main" id="{5D43B953-A35F-41DA-8176-3378BA03FDA2}"/>
              </a:ext>
            </a:extLst>
          </p:cNvPr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618184" y="7556219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upravljanje poslovnom mrežom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68" name="Rettangolo 371">
            <a:extLst>
              <a:ext uri="{FF2B5EF4-FFF2-40B4-BE49-F238E27FC236}">
                <a16:creationId xmlns:a16="http://schemas.microsoft.com/office/drawing/2014/main" id="{45AB4A38-A668-49CC-BC16-E899C880D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526" y="794039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Digitalna poslovnica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9" name="Kutni poveznik 4">
            <a:extLst>
              <a:ext uri="{FF2B5EF4-FFF2-40B4-BE49-F238E27FC236}">
                <a16:creationId xmlns:a16="http://schemas.microsoft.com/office/drawing/2014/main" id="{FC71DD34-5F03-4154-A8A5-BE1DF35A40D6}"/>
              </a:ext>
            </a:extLst>
          </p:cNvPr>
          <p:cNvCxnSpPr/>
          <p:nvPr/>
        </p:nvCxnSpPr>
        <p:spPr>
          <a:xfrm rot="16200000" flipH="1">
            <a:off x="1600149" y="7981517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Kutni poveznik 4">
            <a:extLst>
              <a:ext uri="{FF2B5EF4-FFF2-40B4-BE49-F238E27FC236}">
                <a16:creationId xmlns:a16="http://schemas.microsoft.com/office/drawing/2014/main" id="{84D90F26-3A50-4E2F-8FFF-9B17D9CCB0F6}"/>
              </a:ext>
            </a:extLst>
          </p:cNvPr>
          <p:cNvCxnSpPr>
            <a:cxnSpLocks/>
            <a:endCxn id="60" idx="1"/>
          </p:cNvCxnSpPr>
          <p:nvPr/>
        </p:nvCxnSpPr>
        <p:spPr>
          <a:xfrm rot="16200000" flipH="1">
            <a:off x="1436519" y="8152500"/>
            <a:ext cx="479408" cy="2660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" name="Rectangle 1448">
            <a:extLst>
              <a:ext uri="{FF2B5EF4-FFF2-40B4-BE49-F238E27FC236}">
                <a16:creationId xmlns:a16="http://schemas.microsoft.com/office/drawing/2014/main" id="{B0F32825-B8B1-4355-A956-08781F58A64A}"/>
              </a:ext>
            </a:extLst>
          </p:cNvPr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838817" y="3604381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sprječavanje pranja novca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72" name="Rectangle 1448">
            <a:extLst>
              <a:ext uri="{FF2B5EF4-FFF2-40B4-BE49-F238E27FC236}">
                <a16:creationId xmlns:a16="http://schemas.microsoft.com/office/drawing/2014/main" id="{BA1FF781-AFE5-4F59-B4F1-E9D2CE414062}"/>
              </a:ext>
            </a:extLst>
          </p:cNvPr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491729" y="3612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usklađenost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B706536-890C-4221-8388-1FBDA87018D5}"/>
              </a:ext>
            </a:extLst>
          </p:cNvPr>
          <p:cNvSpPr txBox="1"/>
          <p:nvPr/>
        </p:nvSpPr>
        <p:spPr>
          <a:xfrm>
            <a:off x="3684149" y="3111705"/>
            <a:ext cx="20714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**Član Uprave – Zamjenik Predsjednika Uprave</a:t>
            </a:r>
            <a:endParaRPr lang="en-GB" sz="7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Connettore 4 139">
            <a:extLst>
              <a:ext uri="{FF2B5EF4-FFF2-40B4-BE49-F238E27FC236}">
                <a16:creationId xmlns:a16="http://schemas.microsoft.com/office/drawing/2014/main" id="{C5DF8C6D-3B18-47A1-8C16-E03CF855189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1579746" y="5968224"/>
            <a:ext cx="46850" cy="176603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699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933667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4" name="Picture 7" descr="Intesa Sanpaolo Bosna i Hercegovina_logo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Intesa Sanpaolo Bosna i Hercegovina_logo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46" y="182683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ttangolo 2"/>
          <p:cNvSpPr>
            <a:spLocks noChangeArrowheads="1"/>
          </p:cNvSpPr>
          <p:nvPr/>
        </p:nvSpPr>
        <p:spPr bwMode="auto">
          <a:xfrm>
            <a:off x="218056" y="694739"/>
            <a:ext cx="18389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dirty="0">
                <a:solidFill>
                  <a:srgbClr val="EC6400"/>
                </a:solidFill>
              </a:rPr>
              <a:t>Poslovna mreža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37" name="Rettangolo 2"/>
          <p:cNvSpPr>
            <a:spLocks noChangeArrowheads="1"/>
          </p:cNvSpPr>
          <p:nvPr/>
        </p:nvSpPr>
        <p:spPr bwMode="auto">
          <a:xfrm>
            <a:off x="233200" y="1070872"/>
            <a:ext cx="10791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hr-HR" altLang="it-IT" sz="1400" dirty="0">
              <a:solidFill>
                <a:srgbClr val="FF0000"/>
              </a:solidFill>
            </a:endParaRPr>
          </a:p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27.05.2024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34" name="Rettangolo 22"/>
          <p:cNvSpPr/>
          <p:nvPr/>
        </p:nvSpPr>
        <p:spPr>
          <a:xfrm>
            <a:off x="713843" y="5162544"/>
            <a:ext cx="6158227" cy="213175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38" name="Rettangolo 57"/>
          <p:cNvSpPr/>
          <p:nvPr/>
        </p:nvSpPr>
        <p:spPr>
          <a:xfrm>
            <a:off x="713843" y="3867564"/>
            <a:ext cx="6160753" cy="1239689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39" name="Rettangolo 58"/>
          <p:cNvSpPr/>
          <p:nvPr/>
        </p:nvSpPr>
        <p:spPr>
          <a:xfrm>
            <a:off x="713843" y="1861959"/>
            <a:ext cx="6158227" cy="195012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40" name="Rectangle 300"/>
          <p:cNvSpPr>
            <a:spLocks noChangeArrowheads="1"/>
          </p:cNvSpPr>
          <p:nvPr/>
        </p:nvSpPr>
        <p:spPr bwMode="gray">
          <a:xfrm>
            <a:off x="5173097" y="221230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Sektor poslova sa pravnim licima i SME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1" name="Rectangle 301"/>
          <p:cNvSpPr>
            <a:spLocks noChangeArrowheads="1"/>
          </p:cNvSpPr>
          <p:nvPr/>
        </p:nvSpPr>
        <p:spPr bwMode="gray">
          <a:xfrm>
            <a:off x="1689235" y="2214248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Sektor poslova sa stanovništvom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2" name="CasellaDiTesto 63"/>
          <p:cNvSpPr txBox="1"/>
          <p:nvPr/>
        </p:nvSpPr>
        <p:spPr>
          <a:xfrm>
            <a:off x="716369" y="1851817"/>
            <a:ext cx="758150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Centrala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4" name="CasellaDiTesto 64"/>
          <p:cNvSpPr txBox="1"/>
          <p:nvPr/>
        </p:nvSpPr>
        <p:spPr>
          <a:xfrm>
            <a:off x="670838" y="3863557"/>
            <a:ext cx="11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800" b="1" kern="0" dirty="0">
                <a:solidFill>
                  <a:srgbClr val="000000"/>
                </a:solidFill>
                <a:latin typeface="Arial"/>
              </a:rPr>
              <a:t>Poslovna mreža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" name="Rectangle 283"/>
          <p:cNvSpPr>
            <a:spLocks noChangeArrowheads="1"/>
          </p:cNvSpPr>
          <p:nvPr/>
        </p:nvSpPr>
        <p:spPr bwMode="gray">
          <a:xfrm>
            <a:off x="5220640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Podružnica/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Filijala za SME</a:t>
            </a:r>
            <a:endParaRPr kumimoji="0" lang="en-US" sz="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46" name="Rectangle 283"/>
          <p:cNvSpPr>
            <a:spLocks noChangeArrowheads="1"/>
          </p:cNvSpPr>
          <p:nvPr/>
        </p:nvSpPr>
        <p:spPr bwMode="gray">
          <a:xfrm>
            <a:off x="1723594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Podružnica/ Filijala za stanovništvo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49" name="Rectangle 283"/>
          <p:cNvSpPr>
            <a:spLocks noChangeArrowheads="1"/>
          </p:cNvSpPr>
          <p:nvPr/>
        </p:nvSpPr>
        <p:spPr bwMode="gray">
          <a:xfrm>
            <a:off x="1722038" y="5702200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Poslovnica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50" name="Ravni poveznik 77"/>
          <p:cNvCxnSpPr>
            <a:stCxn id="46" idx="2"/>
          </p:cNvCxnSpPr>
          <p:nvPr/>
        </p:nvCxnSpPr>
        <p:spPr>
          <a:xfrm flipH="1">
            <a:off x="2022638" y="4383471"/>
            <a:ext cx="1556" cy="1311573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Ravni poveznik 77"/>
          <p:cNvCxnSpPr/>
          <p:nvPr/>
        </p:nvCxnSpPr>
        <p:spPr>
          <a:xfrm>
            <a:off x="2021677" y="6011800"/>
            <a:ext cx="0" cy="47600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283"/>
          <p:cNvSpPr>
            <a:spLocks noChangeArrowheads="1"/>
          </p:cNvSpPr>
          <p:nvPr/>
        </p:nvSpPr>
        <p:spPr bwMode="gray">
          <a:xfrm>
            <a:off x="1722038" y="6489206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Šalter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5" name="Rectangle 47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20640" y="298648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81995">
              <a:lnSpc>
                <a:spcPct val="80000"/>
              </a:lnSpc>
              <a:defRPr/>
            </a:pPr>
            <a:endParaRPr lang="hr-HR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poslove sa srednje velikim </a:t>
            </a: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preduzećima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56" name="Ravni poveznik 3"/>
          <p:cNvCxnSpPr>
            <a:endCxn id="55" idx="0"/>
          </p:cNvCxnSpPr>
          <p:nvPr/>
        </p:nvCxnSpPr>
        <p:spPr>
          <a:xfrm>
            <a:off x="5528440" y="2644301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Ravni poveznik 3"/>
          <p:cNvCxnSpPr>
            <a:endCxn id="45" idx="0"/>
          </p:cNvCxnSpPr>
          <p:nvPr/>
        </p:nvCxnSpPr>
        <p:spPr>
          <a:xfrm flipH="1">
            <a:off x="5521240" y="3350089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470">
            <a:extLst>
              <a:ext uri="{FF2B5EF4-FFF2-40B4-BE49-F238E27FC236}">
                <a16:creationId xmlns:a16="http://schemas.microsoft.com/office/drawing/2014/main" id="{6CB10B7E-B8CA-40A4-91FE-73DF566FDCCB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43257" y="3012943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81995">
              <a:lnSpc>
                <a:spcPct val="80000"/>
              </a:lnSpc>
              <a:defRPr/>
            </a:pPr>
            <a:endParaRPr lang="hr-HR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upravljanje poslovnom mrežom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27" name="Ravni poveznik 3">
            <a:extLst>
              <a:ext uri="{FF2B5EF4-FFF2-40B4-BE49-F238E27FC236}">
                <a16:creationId xmlns:a16="http://schemas.microsoft.com/office/drawing/2014/main" id="{23132CF0-B61D-4B00-9D53-63CF282C7FFB}"/>
              </a:ext>
            </a:extLst>
          </p:cNvPr>
          <p:cNvCxnSpPr/>
          <p:nvPr/>
        </p:nvCxnSpPr>
        <p:spPr>
          <a:xfrm>
            <a:off x="2051057" y="2646248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Ravni poveznik 3">
            <a:extLst>
              <a:ext uri="{FF2B5EF4-FFF2-40B4-BE49-F238E27FC236}">
                <a16:creationId xmlns:a16="http://schemas.microsoft.com/office/drawing/2014/main" id="{C0F0AEA2-B221-483B-84A5-BE9064FC9EDA}"/>
              </a:ext>
            </a:extLst>
          </p:cNvPr>
          <p:cNvCxnSpPr/>
          <p:nvPr/>
        </p:nvCxnSpPr>
        <p:spPr>
          <a:xfrm flipH="1">
            <a:off x="2034672" y="3376733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416883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9222</TotalTime>
  <Words>433</Words>
  <Application>Microsoft Office PowerPoint</Application>
  <PresentationFormat>Custom</PresentationFormat>
  <Paragraphs>94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Calibri Light</vt:lpstr>
      <vt:lpstr>Tema di Office</vt:lpstr>
      <vt:lpstr>Pagine interne</vt:lpstr>
      <vt:lpstr>5_Pagine interne</vt:lpstr>
      <vt:lpstr>29_Pagine interne</vt:lpstr>
      <vt:lpstr>12_Pagine interne</vt:lpstr>
      <vt:lpstr>13_Pagine interne</vt:lpstr>
      <vt:lpstr>4_Pagine interne</vt:lpstr>
      <vt:lpstr>10_Pagine interne</vt:lpstr>
      <vt:lpstr>11_Pagine interne</vt:lpstr>
      <vt:lpstr>1_Pagine interne</vt:lpstr>
      <vt:lpstr>34_Pagine interne</vt:lpstr>
      <vt:lpstr>6_Pagine interne</vt:lpstr>
      <vt:lpstr>9_Pagine interne</vt:lpstr>
      <vt:lpstr>14_Pagine interne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lastModifiedBy>Dženana Solak</cp:lastModifiedBy>
  <cp:revision>1149</cp:revision>
  <cp:lastPrinted>2017-08-24T10:44:34Z</cp:lastPrinted>
  <dcterms:created xsi:type="dcterms:W3CDTF">2017-03-03T15:04:15Z</dcterms:created>
  <dcterms:modified xsi:type="dcterms:W3CDTF">2024-05-29T13:11:44Z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fcafa9-1e03-4fd5-829d-ae47e4d9c723_Enabled">
    <vt:lpwstr>true</vt:lpwstr>
  </property>
  <property fmtid="{D5CDD505-2E9C-101B-9397-08002B2CF9AE}" pid="3" name="MSIP_Label_e3fcafa9-1e03-4fd5-829d-ae47e4d9c723_SetDate">
    <vt:lpwstr>2024-05-09T09:19:04Z</vt:lpwstr>
  </property>
  <property fmtid="{D5CDD505-2E9C-101B-9397-08002B2CF9AE}" pid="4" name="MSIP_Label_e3fcafa9-1e03-4fd5-829d-ae47e4d9c723_Method">
    <vt:lpwstr>Privileged</vt:lpwstr>
  </property>
  <property fmtid="{D5CDD505-2E9C-101B-9397-08002B2CF9AE}" pid="5" name="MSIP_Label_e3fcafa9-1e03-4fd5-829d-ae47e4d9c723_Name">
    <vt:lpwstr>Interno - Internal</vt:lpwstr>
  </property>
  <property fmtid="{D5CDD505-2E9C-101B-9397-08002B2CF9AE}" pid="6" name="MSIP_Label_e3fcafa9-1e03-4fd5-829d-ae47e4d9c723_SiteId">
    <vt:lpwstr>43cecf9e-a78b-4f21-a286-6d94953f3005</vt:lpwstr>
  </property>
  <property fmtid="{D5CDD505-2E9C-101B-9397-08002B2CF9AE}" pid="7" name="MSIP_Label_e3fcafa9-1e03-4fd5-829d-ae47e4d9c723_ActionId">
    <vt:lpwstr>ded77c7e-7b23-4372-ae3f-4e117081a773</vt:lpwstr>
  </property>
  <property fmtid="{D5CDD505-2E9C-101B-9397-08002B2CF9AE}" pid="8" name="MSIP_Label_e3fcafa9-1e03-4fd5-829d-ae47e4d9c723_ContentBits">
    <vt:lpwstr>1</vt:lpwstr>
  </property>
</Properties>
</file>